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74" r:id="rId3"/>
    <p:sldId id="472" r:id="rId4"/>
    <p:sldId id="473" r:id="rId5"/>
    <p:sldId id="475" r:id="rId6"/>
    <p:sldId id="476" r:id="rId7"/>
    <p:sldId id="477" r:id="rId8"/>
    <p:sldId id="478" r:id="rId9"/>
    <p:sldId id="479" r:id="rId10"/>
    <p:sldId id="4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13.9.2021.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18667/358/28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1: </a:t>
            </a:r>
            <a:r>
              <a:rPr lang="hr-HR" sz="2800" dirty="0" err="1"/>
              <a:t>Lesson</a:t>
            </a:r>
            <a:r>
              <a:rPr lang="hr-HR" sz="2800" dirty="0"/>
              <a:t> 5</a:t>
            </a:r>
            <a:br>
              <a:rPr lang="hr-HR" sz="2800" dirty="0"/>
            </a:br>
            <a:br>
              <a:rPr lang="hr-HR" sz="2800" dirty="0"/>
            </a:br>
            <a:r>
              <a:rPr lang="hr-HR" sz="2800" dirty="0" err="1"/>
              <a:t>Dream</a:t>
            </a:r>
            <a:r>
              <a:rPr lang="hr-HR" sz="2800" dirty="0"/>
              <a:t> </a:t>
            </a:r>
            <a:r>
              <a:rPr lang="hr-HR" sz="2800" dirty="0" err="1"/>
              <a:t>team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pokazati razumijevanje pročitanog teksta te ga izražajno pročitati s obzirom na intonaciju i izgovor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noProof="0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https://wordwall.net/play/18667/358/282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B37B2-9DEB-4BC0-AB4A-390220AFC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0804" y="480196"/>
            <a:ext cx="4592714" cy="4351338"/>
          </a:xfrm>
        </p:spPr>
        <p:txBody>
          <a:bodyPr>
            <a:normAutofit fontScale="92500" lnSpcReduction="1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20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Answer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. </a:t>
            </a:r>
            <a:r>
              <a:rPr lang="hr-HR" i="1" dirty="0"/>
              <a:t>Odgovori na pitanja u 1. zadatku. Voliš li više raditi školske projekte u skupini ili individualno?</a:t>
            </a:r>
          </a:p>
          <a:p>
            <a:r>
              <a:rPr lang="hr-HR" b="1" dirty="0" err="1"/>
              <a:t>Task</a:t>
            </a:r>
            <a:r>
              <a:rPr lang="hr-HR" b="1" dirty="0"/>
              <a:t> 2: Read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text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answer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</a:t>
            </a:r>
            <a:r>
              <a:rPr lang="hr-HR" b="1" dirty="0"/>
              <a:t>. </a:t>
            </a:r>
            <a:r>
              <a:rPr lang="hr-HR" i="1" dirty="0"/>
              <a:t>Pročitaj dijalog i odgovori na pitanje u 2. zadatku. Koji učenik misli da je važno znati raditi u timu? Leo, Henry ili Madison?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B00672-F488-45B9-BF0B-7FE5CBFFA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8A6921-7B63-4619-A03E-7F85848E1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663" y="3429000"/>
            <a:ext cx="4797992" cy="207235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A28A24-D9CD-4C86-B04B-9D06A217F0C0}"/>
              </a:ext>
            </a:extLst>
          </p:cNvPr>
          <p:cNvSpPr txBox="1"/>
          <p:nvPr/>
        </p:nvSpPr>
        <p:spPr>
          <a:xfrm>
            <a:off x="5155135" y="5532416"/>
            <a:ext cx="5071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 </a:t>
            </a:r>
            <a:r>
              <a:rPr lang="en-US" i="1" dirty="0">
                <a:solidFill>
                  <a:srgbClr val="FF0000"/>
                </a:solidFill>
              </a:rPr>
              <a:t>Madison thinks teamwork skills are important.</a:t>
            </a:r>
          </a:p>
        </p:txBody>
      </p:sp>
    </p:spTree>
    <p:extLst>
      <p:ext uri="{BB962C8B-B14F-4D97-AF65-F5344CB8AC3E}">
        <p14:creationId xmlns:p14="http://schemas.microsoft.com/office/powerpoint/2010/main" val="109813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7AA21-3FD1-407A-A654-7E4CD255E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0686" y="147746"/>
            <a:ext cx="5841507" cy="3696285"/>
          </a:xfrm>
        </p:spPr>
        <p:txBody>
          <a:bodyPr/>
          <a:lstStyle/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Write</a:t>
            </a:r>
            <a:r>
              <a:rPr lang="hr-HR" b="1" dirty="0"/>
              <a:t> </a:t>
            </a:r>
            <a:r>
              <a:rPr lang="hr-HR" b="1" dirty="0" err="1"/>
              <a:t>true</a:t>
            </a:r>
            <a:r>
              <a:rPr lang="hr-HR" b="1" dirty="0"/>
              <a:t> (T), </a:t>
            </a:r>
            <a:r>
              <a:rPr lang="hr-HR" b="1" dirty="0" err="1"/>
              <a:t>false</a:t>
            </a:r>
            <a:r>
              <a:rPr lang="hr-HR" b="1" dirty="0"/>
              <a:t> (F) </a:t>
            </a:r>
            <a:r>
              <a:rPr lang="hr-HR" b="1" dirty="0" err="1"/>
              <a:t>or</a:t>
            </a:r>
            <a:r>
              <a:rPr lang="hr-HR" b="1" dirty="0"/>
              <a:t> </a:t>
            </a:r>
            <a:r>
              <a:rPr lang="hr-HR" b="1" dirty="0" err="1"/>
              <a:t>not</a:t>
            </a:r>
            <a:r>
              <a:rPr lang="hr-HR" b="1" dirty="0"/>
              <a:t> </a:t>
            </a:r>
            <a:r>
              <a:rPr lang="hr-HR" b="1" dirty="0" err="1"/>
              <a:t>given</a:t>
            </a:r>
            <a:r>
              <a:rPr lang="hr-HR" b="1" dirty="0"/>
              <a:t> (NG). </a:t>
            </a:r>
            <a:r>
              <a:rPr lang="hr-HR" i="1" dirty="0"/>
              <a:t>Ponovno pročitaj tekst i napiši jesu li ponuđene rečenice točne (T), netočne (F) ili da odgovora nema u tekstu (NG).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8852D0-82F0-4A30-8EFE-3FAE61BF7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55581" cy="68709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9DD06F-F4E6-4965-A8DD-97D1C2ED0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069" y="2263883"/>
            <a:ext cx="8679145" cy="403926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6E8848-A1E7-4CAC-AEAB-2A220750A5B0}"/>
              </a:ext>
            </a:extLst>
          </p:cNvPr>
          <p:cNvSpPr txBox="1"/>
          <p:nvPr/>
        </p:nvSpPr>
        <p:spPr>
          <a:xfrm>
            <a:off x="8398276" y="2707689"/>
            <a:ext cx="6480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F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NG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F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NG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F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hr-HR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426802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6B9DC-F75C-45A2-A278-68FA8A98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5806" y="254000"/>
            <a:ext cx="6056143" cy="2489200"/>
          </a:xfrm>
        </p:spPr>
        <p:txBody>
          <a:bodyPr>
            <a:normAutofit fontScale="925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4: Read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text</a:t>
            </a:r>
            <a:r>
              <a:rPr lang="hr-HR" b="1" dirty="0"/>
              <a:t> </a:t>
            </a:r>
            <a:r>
              <a:rPr lang="hr-HR" b="1" dirty="0" err="1"/>
              <a:t>out</a:t>
            </a:r>
            <a:r>
              <a:rPr lang="hr-HR" b="1" dirty="0"/>
              <a:t> </a:t>
            </a:r>
            <a:r>
              <a:rPr lang="hr-HR" b="1" dirty="0" err="1"/>
              <a:t>loud</a:t>
            </a:r>
            <a:r>
              <a:rPr lang="hr-HR" b="1" dirty="0"/>
              <a:t>. </a:t>
            </a:r>
            <a:r>
              <a:rPr lang="hr-HR" i="1" dirty="0"/>
              <a:t>Pročitaj tekst naglas pazeći na intonaciju i izgovor. Ukoliko nisi siguran/na u izgovor riječi, upotrijebi neki od alata online, poput Google </a:t>
            </a:r>
            <a:r>
              <a:rPr lang="hr-HR" i="1" dirty="0" err="1"/>
              <a:t>Translate</a:t>
            </a:r>
            <a:r>
              <a:rPr lang="hr-HR" i="1" dirty="0"/>
              <a:t>-a. </a:t>
            </a:r>
          </a:p>
          <a:p>
            <a:r>
              <a:rPr lang="hr-HR" b="1" dirty="0" err="1"/>
              <a:t>Task</a:t>
            </a:r>
            <a:r>
              <a:rPr lang="hr-HR" b="1" dirty="0"/>
              <a:t> 5: </a:t>
            </a:r>
            <a:r>
              <a:rPr lang="hr-HR" b="1" dirty="0" err="1"/>
              <a:t>Match</a:t>
            </a:r>
            <a:r>
              <a:rPr lang="hr-HR" b="1" dirty="0"/>
              <a:t>. </a:t>
            </a:r>
            <a:r>
              <a:rPr lang="hr-HR" i="1" dirty="0"/>
              <a:t>Poveži riječi i definicije.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7A0EFE-213E-40BC-AFC7-D38DCE27A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427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FBEAB4-1195-4E2F-B673-11C30CA77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800" y="2828925"/>
            <a:ext cx="8297311" cy="377507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88DAC0-0C61-46C4-85D8-042F5A7CCCBB}"/>
              </a:ext>
            </a:extLst>
          </p:cNvPr>
          <p:cNvSpPr txBox="1"/>
          <p:nvPr/>
        </p:nvSpPr>
        <p:spPr>
          <a:xfrm>
            <a:off x="5735806" y="3551069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213372-4FD0-429A-8271-01A56C4B3C17}"/>
              </a:ext>
            </a:extLst>
          </p:cNvPr>
          <p:cNvSpPr txBox="1"/>
          <p:nvPr/>
        </p:nvSpPr>
        <p:spPr>
          <a:xfrm>
            <a:off x="5723969" y="3862735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7C490F-8ACB-4BA8-970E-2CA7B55A3941}"/>
              </a:ext>
            </a:extLst>
          </p:cNvPr>
          <p:cNvSpPr txBox="1"/>
          <p:nvPr/>
        </p:nvSpPr>
        <p:spPr>
          <a:xfrm>
            <a:off x="5707471" y="4279266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26ECEF-AF22-4CDD-B9CF-E53BCBDF3D8B}"/>
              </a:ext>
            </a:extLst>
          </p:cNvPr>
          <p:cNvSpPr txBox="1"/>
          <p:nvPr/>
        </p:nvSpPr>
        <p:spPr>
          <a:xfrm>
            <a:off x="5700072" y="4567867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37195F-9DC2-43D0-A17C-FFFADC6B121D}"/>
              </a:ext>
            </a:extLst>
          </p:cNvPr>
          <p:cNvSpPr txBox="1"/>
          <p:nvPr/>
        </p:nvSpPr>
        <p:spPr>
          <a:xfrm>
            <a:off x="5721618" y="4870130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69A518-D82A-4FED-B452-485A40ADCFBA}"/>
              </a:ext>
            </a:extLst>
          </p:cNvPr>
          <p:cNvSpPr txBox="1"/>
          <p:nvPr/>
        </p:nvSpPr>
        <p:spPr>
          <a:xfrm>
            <a:off x="5680422" y="5737065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AA45E5-760E-4E07-A1D5-7E65EDB9CF39}"/>
              </a:ext>
            </a:extLst>
          </p:cNvPr>
          <p:cNvSpPr txBox="1"/>
          <p:nvPr/>
        </p:nvSpPr>
        <p:spPr>
          <a:xfrm>
            <a:off x="5717828" y="6106397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2F3EBB-55D0-4F6F-BA52-FF6B45FC12E2}"/>
              </a:ext>
            </a:extLst>
          </p:cNvPr>
          <p:cNvSpPr txBox="1"/>
          <p:nvPr/>
        </p:nvSpPr>
        <p:spPr>
          <a:xfrm>
            <a:off x="5700072" y="5290011"/>
            <a:ext cx="2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369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3A768-2D7D-48FE-967F-1AF12EB8B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7898" y="1065321"/>
            <a:ext cx="4511630" cy="5488972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6: </a:t>
            </a:r>
            <a:r>
              <a:rPr lang="hr-HR" b="1" dirty="0" err="1"/>
              <a:t>Answer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. </a:t>
            </a:r>
            <a:r>
              <a:rPr lang="hr-HR" i="1" dirty="0"/>
              <a:t>Odgovori na pitanja u 6. zadatku. Odgovore napiši u bilježnicu.</a:t>
            </a:r>
          </a:p>
          <a:p>
            <a:pPr marL="0" indent="0">
              <a:buNone/>
            </a:pPr>
            <a:r>
              <a:rPr lang="hr-HR" i="1" dirty="0"/>
              <a:t>1 Koje su prednosti rada u timu?</a:t>
            </a:r>
          </a:p>
          <a:p>
            <a:pPr marL="0" indent="0">
              <a:buNone/>
            </a:pPr>
            <a:r>
              <a:rPr lang="hr-HR" i="1" dirty="0"/>
              <a:t>2 Koji su nedostatci?</a:t>
            </a:r>
          </a:p>
          <a:p>
            <a:pPr marL="0" indent="0">
              <a:buNone/>
            </a:pPr>
            <a:r>
              <a:rPr lang="hr-HR" i="1" dirty="0"/>
              <a:t>3 S kim imaš najviše toga zajedničkog? S Leom, Madison ili Henrijem?</a:t>
            </a:r>
          </a:p>
          <a:p>
            <a:pPr marL="0" indent="0">
              <a:buNone/>
            </a:pPr>
            <a:r>
              <a:rPr lang="hr-HR" i="1" dirty="0"/>
              <a:t>4 Koje su osobine dobrog voditelja tima?</a:t>
            </a:r>
          </a:p>
          <a:p>
            <a:pPr marL="0" indent="0">
              <a:buNone/>
            </a:pPr>
            <a:r>
              <a:rPr lang="hr-HR" i="1" dirty="0"/>
              <a:t>5 Koje su osobine dobrog predsjednika razreda?</a:t>
            </a:r>
          </a:p>
          <a:p>
            <a:pPr marL="0" indent="0">
              <a:buNone/>
            </a:pPr>
            <a:r>
              <a:rPr lang="hr-HR" i="1" dirty="0"/>
              <a:t>6 Koje bi probleme u školi istaknuo/la u svojoj predsjedničkoj kampanji?</a:t>
            </a:r>
          </a:p>
          <a:p>
            <a:pPr marL="0" indent="0">
              <a:buNone/>
            </a:pPr>
            <a:r>
              <a:rPr lang="hr-HR" i="1" dirty="0"/>
              <a:t>7 Koji poslovi zahtijevaju timski rad?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E877B9-2B3B-413B-888F-2B7C6F17C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256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B792D8-E4ED-4798-8AE9-424A34694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72" y="3941730"/>
            <a:ext cx="6228945" cy="209765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0905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77072-B414-46C3-8CC7-0E9CC354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3941" y="943252"/>
            <a:ext cx="2771774" cy="4971495"/>
          </a:xfrm>
        </p:spPr>
        <p:txBody>
          <a:bodyPr/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workbooks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16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hr-HR" b="1" dirty="0" err="1"/>
              <a:t>Complete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. </a:t>
            </a:r>
            <a:r>
              <a:rPr lang="hr-HR" i="1" dirty="0"/>
              <a:t>Dopuni rečenice ponuđenim riječima.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A28D30-9492-462B-825D-709660AD8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38" y="523782"/>
            <a:ext cx="8618301" cy="563476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1B37F6-FD31-416B-859F-DADE763C4E8A}"/>
              </a:ext>
            </a:extLst>
          </p:cNvPr>
          <p:cNvSpPr txBox="1"/>
          <p:nvPr/>
        </p:nvSpPr>
        <p:spPr>
          <a:xfrm>
            <a:off x="6019060" y="3428999"/>
            <a:ext cx="65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out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94470-6E92-4BF7-8C0A-DB3C0AA15CD7}"/>
              </a:ext>
            </a:extLst>
          </p:cNvPr>
          <p:cNvSpPr txBox="1"/>
          <p:nvPr/>
        </p:nvSpPr>
        <p:spPr>
          <a:xfrm>
            <a:off x="2567126" y="4332134"/>
            <a:ext cx="65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of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8CB740-7257-45D8-A9CE-95EC224947A6}"/>
              </a:ext>
            </a:extLst>
          </p:cNvPr>
          <p:cNvSpPr txBox="1"/>
          <p:nvPr/>
        </p:nvSpPr>
        <p:spPr>
          <a:xfrm>
            <a:off x="4689814" y="4614000"/>
            <a:ext cx="65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1D2108-9CB1-4DDE-933F-37C04866F7B8}"/>
              </a:ext>
            </a:extLst>
          </p:cNvPr>
          <p:cNvSpPr txBox="1"/>
          <p:nvPr/>
        </p:nvSpPr>
        <p:spPr>
          <a:xfrm>
            <a:off x="3024326" y="4978153"/>
            <a:ext cx="65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out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75B021-C609-4E71-89E0-28E4BE18167F}"/>
              </a:ext>
            </a:extLst>
          </p:cNvPr>
          <p:cNvSpPr txBox="1"/>
          <p:nvPr/>
        </p:nvSpPr>
        <p:spPr>
          <a:xfrm>
            <a:off x="2367378" y="5254840"/>
            <a:ext cx="757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about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8CC9-BCCC-4AE6-ADB2-07C2668C179B}"/>
              </a:ext>
            </a:extLst>
          </p:cNvPr>
          <p:cNvSpPr txBox="1"/>
          <p:nvPr/>
        </p:nvSpPr>
        <p:spPr>
          <a:xfrm>
            <a:off x="5183079" y="5545415"/>
            <a:ext cx="65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with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4190C6-1A66-42F7-8A98-90EC2BFDD316}"/>
              </a:ext>
            </a:extLst>
          </p:cNvPr>
          <p:cNvSpPr txBox="1"/>
          <p:nvPr/>
        </p:nvSpPr>
        <p:spPr>
          <a:xfrm>
            <a:off x="3034684" y="3686115"/>
            <a:ext cx="65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with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0A6EE5-26E7-41A5-B7C3-FDD13C6FDD84}"/>
              </a:ext>
            </a:extLst>
          </p:cNvPr>
          <p:cNvSpPr txBox="1"/>
          <p:nvPr/>
        </p:nvSpPr>
        <p:spPr>
          <a:xfrm>
            <a:off x="4096640" y="4041559"/>
            <a:ext cx="65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on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1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06E08-BA61-4E5A-B7BA-2D723DAEF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1856" y="813570"/>
            <a:ext cx="2659938" cy="4681708"/>
          </a:xfrm>
        </p:spPr>
        <p:txBody>
          <a:bodyPr/>
          <a:lstStyle/>
          <a:p>
            <a:r>
              <a:rPr lang="hr-HR" b="1" dirty="0" err="1"/>
              <a:t>Task</a:t>
            </a:r>
            <a:r>
              <a:rPr lang="hr-HR" b="1" dirty="0"/>
              <a:t> 2: </a:t>
            </a:r>
            <a:r>
              <a:rPr lang="hr-HR" b="1" dirty="0" err="1"/>
              <a:t>Complete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. </a:t>
            </a:r>
            <a:r>
              <a:rPr lang="hr-HR" i="1" dirty="0"/>
              <a:t>Dopuni rečenice ponuđenim riječima.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F12D22-9B61-4129-BF67-52B97D9EE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06" y="577984"/>
            <a:ext cx="8304875" cy="544181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CC9E42-7C10-4D83-8EBC-9C21C79663BE}"/>
              </a:ext>
            </a:extLst>
          </p:cNvPr>
          <p:cNvSpPr txBox="1"/>
          <p:nvPr/>
        </p:nvSpPr>
        <p:spPr>
          <a:xfrm>
            <a:off x="3000652" y="2467992"/>
            <a:ext cx="20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No </a:t>
            </a:r>
            <a:r>
              <a:rPr lang="hr-HR" i="1" dirty="0" err="1">
                <a:solidFill>
                  <a:srgbClr val="FF0000"/>
                </a:solidFill>
              </a:rPr>
              <a:t>offence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6623B-BCC4-4F50-A3DC-D98C8DCFF099}"/>
              </a:ext>
            </a:extLst>
          </p:cNvPr>
          <p:cNvSpPr txBox="1"/>
          <p:nvPr/>
        </p:nvSpPr>
        <p:spPr>
          <a:xfrm>
            <a:off x="2063985" y="3446835"/>
            <a:ext cx="238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bumming</a:t>
            </a:r>
            <a:r>
              <a:rPr lang="hr-HR" i="1" dirty="0">
                <a:solidFill>
                  <a:srgbClr val="FF0000"/>
                </a:solidFill>
              </a:rPr>
              <a:t>              </a:t>
            </a:r>
            <a:r>
              <a:rPr lang="hr-HR" i="1" dirty="0" err="1">
                <a:solidFill>
                  <a:srgbClr val="FF0000"/>
                </a:solidFill>
              </a:rPr>
              <a:t>out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CEC22E-D85C-43F3-B6E7-3669EDBEE6C5}"/>
              </a:ext>
            </a:extLst>
          </p:cNvPr>
          <p:cNvSpPr txBox="1"/>
          <p:nvPr/>
        </p:nvSpPr>
        <p:spPr>
          <a:xfrm>
            <a:off x="2257887" y="4056177"/>
            <a:ext cx="20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control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freak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C85D89-2D7F-4D64-9580-84F8712469CB}"/>
              </a:ext>
            </a:extLst>
          </p:cNvPr>
          <p:cNvSpPr txBox="1"/>
          <p:nvPr/>
        </p:nvSpPr>
        <p:spPr>
          <a:xfrm>
            <a:off x="1315708" y="4699968"/>
            <a:ext cx="20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is</a:t>
            </a:r>
            <a:r>
              <a:rPr lang="hr-HR" i="1" dirty="0">
                <a:solidFill>
                  <a:srgbClr val="FF0000"/>
                </a:solidFill>
              </a:rPr>
              <a:t> no </a:t>
            </a:r>
            <a:r>
              <a:rPr lang="hr-HR" i="1" dirty="0" err="1">
                <a:solidFill>
                  <a:srgbClr val="FF0000"/>
                </a:solidFill>
              </a:rPr>
              <a:t>picnic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27DDEF-F7F6-41ED-8A47-C5D548F139A1}"/>
              </a:ext>
            </a:extLst>
          </p:cNvPr>
          <p:cNvSpPr txBox="1"/>
          <p:nvPr/>
        </p:nvSpPr>
        <p:spPr>
          <a:xfrm>
            <a:off x="2105487" y="5038959"/>
            <a:ext cx="20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pull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your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weight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E6E34A-F6AE-4DF4-851F-C72B9EE46E8B}"/>
              </a:ext>
            </a:extLst>
          </p:cNvPr>
          <p:cNvSpPr txBox="1"/>
          <p:nvPr/>
        </p:nvSpPr>
        <p:spPr>
          <a:xfrm>
            <a:off x="4691848" y="3721209"/>
            <a:ext cx="20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Little</a:t>
            </a:r>
            <a:r>
              <a:rPr lang="hr-HR" i="1" dirty="0">
                <a:solidFill>
                  <a:srgbClr val="FF0000"/>
                </a:solidFill>
              </a:rPr>
              <a:t> Miss </a:t>
            </a:r>
            <a:r>
              <a:rPr lang="hr-HR" i="1" dirty="0" err="1">
                <a:solidFill>
                  <a:srgbClr val="FF0000"/>
                </a:solidFill>
              </a:rPr>
              <a:t>Sunshine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8D6EDA-A6A8-418A-9EAC-73C24A74D54F}"/>
              </a:ext>
            </a:extLst>
          </p:cNvPr>
          <p:cNvSpPr txBox="1"/>
          <p:nvPr/>
        </p:nvSpPr>
        <p:spPr>
          <a:xfrm>
            <a:off x="2737411" y="5358365"/>
            <a:ext cx="20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gone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extra mile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3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CCB41-54B4-4420-A221-B5246CE8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550" y="415926"/>
            <a:ext cx="10481200" cy="764804"/>
          </a:xfrm>
        </p:spPr>
        <p:txBody>
          <a:bodyPr/>
          <a:lstStyle/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Sort</a:t>
            </a:r>
            <a:r>
              <a:rPr lang="hr-HR" b="1" dirty="0"/>
              <a:t> </a:t>
            </a:r>
            <a:r>
              <a:rPr lang="hr-HR" b="1" dirty="0" err="1"/>
              <a:t>out</a:t>
            </a:r>
            <a:r>
              <a:rPr lang="hr-HR" b="1" dirty="0"/>
              <a:t>. </a:t>
            </a:r>
            <a:r>
              <a:rPr lang="hr-HR" i="1" dirty="0"/>
              <a:t>Razvrstaj izraze u tablicu.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4E0625-469F-4701-86FF-E483BC3C63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27"/>
          <a:stretch/>
        </p:blipFill>
        <p:spPr>
          <a:xfrm>
            <a:off x="853550" y="1449372"/>
            <a:ext cx="10517026" cy="434463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D254E8-0F66-4184-AD25-9C7499E09638}"/>
              </a:ext>
            </a:extLst>
          </p:cNvPr>
          <p:cNvSpPr txBox="1"/>
          <p:nvPr/>
        </p:nvSpPr>
        <p:spPr>
          <a:xfrm>
            <a:off x="1784412" y="4065973"/>
            <a:ext cx="4145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Making your own decisions</a:t>
            </a:r>
          </a:p>
          <a:p>
            <a:r>
              <a:rPr lang="en-US" i="1" dirty="0">
                <a:solidFill>
                  <a:srgbClr val="FF0000"/>
                </a:solidFill>
              </a:rPr>
              <a:t>Taking responsibility</a:t>
            </a:r>
          </a:p>
          <a:p>
            <a:r>
              <a:rPr lang="en-US" i="1" dirty="0">
                <a:solidFill>
                  <a:srgbClr val="FF0000"/>
                </a:solidFill>
              </a:rPr>
              <a:t>Managing your time</a:t>
            </a:r>
          </a:p>
          <a:p>
            <a:r>
              <a:rPr lang="en-US" i="1" dirty="0">
                <a:solidFill>
                  <a:srgbClr val="FF0000"/>
                </a:solidFill>
              </a:rPr>
              <a:t>Taking full credit for the work well done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41011C-816B-4A88-B570-A4468A829546}"/>
              </a:ext>
            </a:extLst>
          </p:cNvPr>
          <p:cNvSpPr txBox="1"/>
          <p:nvPr/>
        </p:nvSpPr>
        <p:spPr>
          <a:xfrm>
            <a:off x="6112063" y="4447713"/>
            <a:ext cx="3764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Faster problem solving</a:t>
            </a:r>
          </a:p>
          <a:p>
            <a:r>
              <a:rPr lang="en-US" i="1" dirty="0">
                <a:solidFill>
                  <a:srgbClr val="FF0000"/>
                </a:solidFill>
              </a:rPr>
              <a:t>Increasing creativity and innovation</a:t>
            </a:r>
          </a:p>
          <a:p>
            <a:r>
              <a:rPr lang="en-US" i="1" dirty="0">
                <a:solidFill>
                  <a:srgbClr val="FF0000"/>
                </a:solidFill>
              </a:rPr>
              <a:t>Improving communication skills</a:t>
            </a:r>
          </a:p>
        </p:txBody>
      </p:sp>
    </p:spTree>
    <p:extLst>
      <p:ext uri="{BB962C8B-B14F-4D97-AF65-F5344CB8AC3E}">
        <p14:creationId xmlns:p14="http://schemas.microsoft.com/office/powerpoint/2010/main" val="58291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E2327-BE80-42F7-8B08-9E6616F23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4896" y="1057214"/>
            <a:ext cx="4080645" cy="4841998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4: Do </a:t>
            </a:r>
            <a:r>
              <a:rPr lang="hr-HR" b="1" dirty="0" err="1"/>
              <a:t>you</a:t>
            </a:r>
            <a:r>
              <a:rPr lang="hr-HR" b="1" dirty="0"/>
              <a:t> </a:t>
            </a:r>
            <a:r>
              <a:rPr lang="hr-HR" b="1" dirty="0" err="1"/>
              <a:t>prefer</a:t>
            </a:r>
            <a:r>
              <a:rPr lang="hr-HR" b="1" dirty="0"/>
              <a:t> </a:t>
            </a:r>
            <a:r>
              <a:rPr lang="hr-HR" b="1" dirty="0" err="1"/>
              <a:t>individual</a:t>
            </a:r>
            <a:r>
              <a:rPr lang="hr-HR" b="1" dirty="0"/>
              <a:t> </a:t>
            </a:r>
            <a:r>
              <a:rPr lang="hr-HR" b="1" dirty="0" err="1"/>
              <a:t>work</a:t>
            </a:r>
            <a:r>
              <a:rPr lang="hr-HR" b="1" dirty="0"/>
              <a:t> </a:t>
            </a:r>
            <a:r>
              <a:rPr lang="hr-HR" b="1" dirty="0" err="1"/>
              <a:t>or</a:t>
            </a:r>
            <a:r>
              <a:rPr lang="hr-HR" b="1" dirty="0"/>
              <a:t> </a:t>
            </a:r>
            <a:r>
              <a:rPr lang="hr-HR" b="1" dirty="0" err="1"/>
              <a:t>teamwork</a:t>
            </a:r>
            <a:r>
              <a:rPr lang="hr-HR" b="1" dirty="0"/>
              <a:t>? </a:t>
            </a:r>
            <a:r>
              <a:rPr lang="hr-HR" b="1" dirty="0" err="1"/>
              <a:t>Why</a:t>
            </a:r>
            <a:r>
              <a:rPr lang="hr-HR" b="1" dirty="0"/>
              <a:t>? </a:t>
            </a:r>
            <a:r>
              <a:rPr lang="hr-HR" i="1" dirty="0"/>
              <a:t>Odgovori na pitanje u 4. zadatku. Voliš li više raditi samostalno ili u skupini? Upotrijebi izraze u 3. zadatku kako bi objasnio/la svoj izbor.</a:t>
            </a:r>
          </a:p>
          <a:p>
            <a:r>
              <a:rPr lang="hr-HR" b="1" dirty="0" err="1"/>
              <a:t>Task</a:t>
            </a:r>
            <a:r>
              <a:rPr lang="hr-HR" b="1" dirty="0"/>
              <a:t> 5: Read </a:t>
            </a:r>
            <a:r>
              <a:rPr lang="hr-HR" b="1" dirty="0" err="1"/>
              <a:t>the</a:t>
            </a:r>
            <a:r>
              <a:rPr lang="hr-HR" b="1" dirty="0"/>
              <a:t> notes. </a:t>
            </a:r>
            <a:r>
              <a:rPr lang="hr-HR" b="1" dirty="0" err="1"/>
              <a:t>Which</a:t>
            </a:r>
            <a:r>
              <a:rPr lang="hr-HR" b="1" dirty="0"/>
              <a:t> </a:t>
            </a:r>
            <a:r>
              <a:rPr lang="hr-HR" b="1" dirty="0" err="1"/>
              <a:t>two</a:t>
            </a:r>
            <a:r>
              <a:rPr lang="hr-HR" b="1" dirty="0"/>
              <a:t> </a:t>
            </a:r>
            <a:r>
              <a:rPr lang="hr-HR" b="1" dirty="0" err="1"/>
              <a:t>students</a:t>
            </a:r>
            <a:r>
              <a:rPr lang="hr-HR" b="1" dirty="0"/>
              <a:t> </a:t>
            </a:r>
            <a:r>
              <a:rPr lang="hr-HR" b="1" dirty="0" err="1"/>
              <a:t>would</a:t>
            </a:r>
            <a:r>
              <a:rPr lang="hr-HR" b="1" dirty="0"/>
              <a:t> </a:t>
            </a:r>
            <a:r>
              <a:rPr lang="hr-HR" b="1" dirty="0" err="1"/>
              <a:t>you</a:t>
            </a:r>
            <a:r>
              <a:rPr lang="hr-HR" b="1" dirty="0"/>
              <a:t> </a:t>
            </a:r>
            <a:r>
              <a:rPr lang="hr-HR" b="1" dirty="0" err="1"/>
              <a:t>choose</a:t>
            </a:r>
            <a:r>
              <a:rPr lang="hr-HR" b="1" dirty="0"/>
              <a:t> to </a:t>
            </a:r>
            <a:r>
              <a:rPr lang="hr-HR" b="1" dirty="0" err="1"/>
              <a:t>be</a:t>
            </a:r>
            <a:r>
              <a:rPr lang="hr-HR" b="1" dirty="0"/>
              <a:t>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teammates</a:t>
            </a:r>
            <a:r>
              <a:rPr lang="hr-HR" b="1" dirty="0"/>
              <a:t> on a </a:t>
            </a:r>
            <a:r>
              <a:rPr lang="hr-HR" b="1" dirty="0" err="1"/>
              <a:t>science</a:t>
            </a:r>
            <a:r>
              <a:rPr lang="hr-HR" b="1" dirty="0"/>
              <a:t> </a:t>
            </a:r>
            <a:r>
              <a:rPr lang="hr-HR" b="1" dirty="0" err="1"/>
              <a:t>project</a:t>
            </a:r>
            <a:r>
              <a:rPr lang="hr-HR" b="1" dirty="0"/>
              <a:t> </a:t>
            </a:r>
            <a:r>
              <a:rPr lang="hr-HR" b="1" dirty="0" err="1"/>
              <a:t>about</a:t>
            </a:r>
            <a:r>
              <a:rPr lang="hr-HR" b="1" dirty="0"/>
              <a:t> </a:t>
            </a:r>
            <a:r>
              <a:rPr lang="hr-HR" b="1" dirty="0" err="1"/>
              <a:t>endangeres</a:t>
            </a:r>
            <a:r>
              <a:rPr lang="hr-HR" b="1" dirty="0"/>
              <a:t> </a:t>
            </a:r>
            <a:r>
              <a:rPr lang="hr-HR" b="1" dirty="0" err="1"/>
              <a:t>animals</a:t>
            </a:r>
            <a:r>
              <a:rPr lang="hr-HR" b="1" dirty="0"/>
              <a:t>? </a:t>
            </a:r>
            <a:r>
              <a:rPr lang="hr-HR" b="1" dirty="0" err="1"/>
              <a:t>Why</a:t>
            </a:r>
            <a:r>
              <a:rPr lang="hr-HR" b="1" dirty="0"/>
              <a:t>? </a:t>
            </a:r>
            <a:r>
              <a:rPr lang="hr-HR" i="1" dirty="0"/>
              <a:t>Pročitaj natuknice u 5. zadatku. </a:t>
            </a:r>
            <a:r>
              <a:rPr lang="it-IT" i="1" dirty="0"/>
              <a:t>P</a:t>
            </a:r>
            <a:r>
              <a:rPr lang="hr-HR" i="1" dirty="0" err="1"/>
              <a:t>ažljivo</a:t>
            </a:r>
            <a:r>
              <a:rPr lang="hr-HR" i="1" dirty="0"/>
              <a:t> p</a:t>
            </a:r>
            <a:r>
              <a:rPr lang="it-IT" i="1" dirty="0" err="1"/>
              <a:t>romotri</a:t>
            </a:r>
            <a:r>
              <a:rPr lang="it-IT" i="1" dirty="0"/>
              <a:t> </a:t>
            </a:r>
            <a:r>
              <a:rPr lang="it-IT" i="1" dirty="0" err="1"/>
              <a:t>osobine</a:t>
            </a:r>
            <a:r>
              <a:rPr lang="it-IT" i="1" dirty="0"/>
              <a:t> i </a:t>
            </a:r>
            <a:r>
              <a:rPr lang="it-IT" i="1" dirty="0" err="1"/>
              <a:t>interese</a:t>
            </a:r>
            <a:r>
              <a:rPr lang="hr-HR" i="1" dirty="0"/>
              <a:t> navedenih učenika. S kim bi najradije sudjelovao/la u skupnom radu na temu ugroženih životinja? Zašto?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B0F439-95EC-4A9E-B250-6FAB5AF73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59" y="706546"/>
            <a:ext cx="6670827" cy="554333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9602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522</Words>
  <Application>Microsoft Office PowerPoint</Application>
  <PresentationFormat>Widescreen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sustava Office</vt:lpstr>
      <vt:lpstr>Unit 1: Lesson 5  Dream team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72</cp:revision>
  <dcterms:created xsi:type="dcterms:W3CDTF">2021-09-01T06:25:32Z</dcterms:created>
  <dcterms:modified xsi:type="dcterms:W3CDTF">2021-09-13T15:16:23Z</dcterms:modified>
</cp:coreProperties>
</file>